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65" r:id="rId9"/>
  </p:sldIdLst>
  <p:sldSz cx="18288000" cy="10287000"/>
  <p:notesSz cx="6858000" cy="9144000"/>
  <p:embeddedFontLst>
    <p:embeddedFont>
      <p:font typeface="Bahnschrift Condensed" panose="020B0502040204020203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ranklin Gothic Medium Cond" panose="020B0606030402020204" pitchFamily="34" charset="0"/>
      <p:regular r:id="rId17"/>
    </p:embeddedFont>
    <p:embeddedFont>
      <p:font typeface="Open Sans Extra Bold" panose="020B0604020202020204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242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hdphoto1.wdp>
</file>

<file path=ppt/media/hdphoto2.wdp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21/04/2025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063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1457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783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81810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00726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8515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94695" y="346499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Remunerasi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realtime</a:t>
            </a:r>
            <a:endParaRPr 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 Cond" panose="020B0606030402020204" pitchFamily="34" charset="0"/>
            </a:endParaRPr>
          </a:p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TAHUN 2025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CARA BAYAR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JKN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REGULER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EXECUTIVE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FASTTRACK (</a:t>
            </a:r>
            <a:r>
              <a:rPr lang="en-ID" sz="2400" dirty="0" err="1">
                <a:solidFill>
                  <a:schemeClr val="bg1"/>
                </a:solidFill>
              </a:rPr>
              <a:t>pasien</a:t>
            </a:r>
            <a:r>
              <a:rPr lang="en-ID" sz="2400" dirty="0">
                <a:solidFill>
                  <a:schemeClr val="bg1"/>
                </a:solidFill>
              </a:rPr>
              <a:t> JKN, </a:t>
            </a:r>
            <a:r>
              <a:rPr lang="en-ID" sz="2400" dirty="0" err="1">
                <a:solidFill>
                  <a:schemeClr val="bg1"/>
                </a:solidFill>
              </a:rPr>
              <a:t>laporan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ke</a:t>
            </a:r>
            <a:r>
              <a:rPr lang="en-ID" sz="2400" dirty="0">
                <a:solidFill>
                  <a:schemeClr val="bg1"/>
                </a:solidFill>
              </a:rPr>
              <a:t> TKPK </a:t>
            </a:r>
            <a:r>
              <a:rPr lang="en-ID" sz="2400" dirty="0" err="1">
                <a:solidFill>
                  <a:schemeClr val="bg1"/>
                </a:solidFill>
              </a:rPr>
              <a:t>masuk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jkn</a:t>
            </a:r>
            <a:r>
              <a:rPr lang="en-ID" sz="2400" dirty="0">
                <a:solidFill>
                  <a:schemeClr val="bg1"/>
                </a:solidFill>
              </a:rPr>
              <a:t>/</a:t>
            </a:r>
            <a:r>
              <a:rPr lang="en-ID" sz="2400" dirty="0" err="1">
                <a:solidFill>
                  <a:schemeClr val="bg1"/>
                </a:solidFill>
              </a:rPr>
              <a:t>fasttrack</a:t>
            </a:r>
            <a:r>
              <a:rPr lang="en-ID" sz="2400" dirty="0">
                <a:solidFill>
                  <a:schemeClr val="bg1"/>
                </a:solidFill>
              </a:rPr>
              <a:t>?)</a:t>
            </a:r>
          </a:p>
          <a:p>
            <a:pPr marL="112713" indent="0">
              <a:buNone/>
            </a:pPr>
            <a:endParaRPr lang="en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ID" b="1" dirty="0">
                <a:solidFill>
                  <a:schemeClr val="bg1"/>
                </a:solidFill>
                <a:cs typeface="Calibri" panose="020F0502020204030204" pitchFamily="34" charset="0"/>
              </a:rPr>
              <a:t>KELOMPOK LAYANAN</a:t>
            </a:r>
          </a:p>
          <a:p>
            <a:r>
              <a:rPr lang="en-ID" sz="2000" dirty="0">
                <a:solidFill>
                  <a:schemeClr val="bg1"/>
                </a:solidFill>
              </a:rPr>
              <a:t>Rawat Jalan (daftar </a:t>
            </a:r>
            <a:r>
              <a:rPr lang="en-ID" sz="2000" dirty="0" err="1">
                <a:solidFill>
                  <a:schemeClr val="bg1"/>
                </a:solidFill>
              </a:rPr>
              <a:t>kegiatan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terlampir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</a:p>
          <a:p>
            <a:r>
              <a:rPr lang="en-ID" sz="2000" dirty="0" err="1">
                <a:solidFill>
                  <a:schemeClr val="bg1"/>
                </a:solidFill>
              </a:rPr>
              <a:t>Visitase</a:t>
            </a:r>
            <a:r>
              <a:rPr lang="en-ID" sz="2000" dirty="0">
                <a:solidFill>
                  <a:schemeClr val="bg1"/>
                </a:solidFill>
              </a:rPr>
              <a:t> (</a:t>
            </a:r>
            <a:r>
              <a:rPr lang="en-ID" sz="2000" dirty="0" err="1">
                <a:solidFill>
                  <a:schemeClr val="bg1"/>
                </a:solidFill>
              </a:rPr>
              <a:t>kegiatan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Konsultasi</a:t>
            </a:r>
            <a:r>
              <a:rPr lang="en-ID" sz="2000" dirty="0">
                <a:solidFill>
                  <a:schemeClr val="bg1"/>
                </a:solidFill>
              </a:rPr>
              <a:t> Rawat </a:t>
            </a:r>
            <a:r>
              <a:rPr lang="en-ID" sz="2000" dirty="0" err="1">
                <a:solidFill>
                  <a:schemeClr val="bg1"/>
                </a:solidFill>
              </a:rPr>
              <a:t>Inap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Visite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</a:p>
          <a:p>
            <a:r>
              <a:rPr lang="en-ID" sz="2000" dirty="0" err="1">
                <a:solidFill>
                  <a:schemeClr val="bg1"/>
                </a:solidFill>
              </a:rPr>
              <a:t>Penunjang</a:t>
            </a:r>
            <a:r>
              <a:rPr lang="en-ID" sz="2000" dirty="0">
                <a:solidFill>
                  <a:schemeClr val="bg1"/>
                </a:solidFill>
              </a:rPr>
              <a:t> (</a:t>
            </a:r>
            <a:r>
              <a:rPr lang="en-ID" sz="2000" dirty="0" err="1">
                <a:solidFill>
                  <a:schemeClr val="bg1"/>
                </a:solidFill>
              </a:rPr>
              <a:t>kegiatan</a:t>
            </a:r>
            <a:r>
              <a:rPr lang="en-ID" sz="2000" dirty="0">
                <a:solidFill>
                  <a:schemeClr val="bg1"/>
                </a:solidFill>
              </a:rPr>
              <a:t> yang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laboratorium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radiologi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</a:p>
          <a:p>
            <a:r>
              <a:rPr lang="en-ID" sz="2000" dirty="0">
                <a:solidFill>
                  <a:schemeClr val="bg1"/>
                </a:solidFill>
              </a:rPr>
              <a:t>Tindakan (</a:t>
            </a:r>
            <a:r>
              <a:rPr lang="en-ID" sz="2000" dirty="0" err="1">
                <a:solidFill>
                  <a:schemeClr val="bg1"/>
                </a:solidFill>
              </a:rPr>
              <a:t>selain</a:t>
            </a:r>
            <a:r>
              <a:rPr lang="en-ID" sz="2000" dirty="0">
                <a:solidFill>
                  <a:schemeClr val="bg1"/>
                </a:solidFill>
              </a:rPr>
              <a:t> 3 </a:t>
            </a:r>
            <a:r>
              <a:rPr lang="en-ID" sz="2000" dirty="0" err="1">
                <a:solidFill>
                  <a:schemeClr val="bg1"/>
                </a:solidFill>
              </a:rPr>
              <a:t>kelompok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diatas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</a:p>
          <a:p>
            <a:pPr marL="0" indent="0" algn="l">
              <a:buNone/>
            </a:pPr>
            <a:endParaRPr lang="en-ID" sz="2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endParaRPr lang="en-ID" sz="2400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JKN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Seluruh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dengan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cara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bayar</a:t>
            </a:r>
            <a:r>
              <a:rPr lang="en-ID" sz="2000" dirty="0">
                <a:solidFill>
                  <a:schemeClr val="bg1"/>
                </a:solidFill>
              </a:rPr>
              <a:t> BPJS </a:t>
            </a:r>
            <a:r>
              <a:rPr lang="en-ID" sz="2000" dirty="0" err="1">
                <a:solidFill>
                  <a:schemeClr val="bg1"/>
                </a:solidFill>
              </a:rPr>
              <a:t>kecuali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griya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husada</a:t>
            </a:r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EXECUTIVE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Seluruh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griya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husada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dengan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Carabayar</a:t>
            </a:r>
            <a:r>
              <a:rPr lang="en-ID" sz="2000" dirty="0">
                <a:solidFill>
                  <a:schemeClr val="bg1"/>
                </a:solidFill>
              </a:rPr>
              <a:t> TUNAI BEDAH PRIMA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Jenis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Pelayanan</a:t>
            </a:r>
            <a:r>
              <a:rPr lang="en-ID" sz="2000" dirty="0">
                <a:solidFill>
                  <a:schemeClr val="bg1"/>
                </a:solidFill>
              </a:rPr>
              <a:t> (Flagging) EXECUTIVE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griya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husada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lab/rad </a:t>
            </a:r>
            <a:r>
              <a:rPr lang="en-ID" sz="2000" dirty="0" err="1">
                <a:solidFill>
                  <a:schemeClr val="bg1"/>
                </a:solidFill>
              </a:rPr>
              <a:t>karena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sudah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terflagging</a:t>
            </a:r>
            <a:r>
              <a:rPr lang="en-ID" sz="2000" dirty="0">
                <a:solidFill>
                  <a:schemeClr val="bg1"/>
                </a:solidFill>
              </a:rPr>
              <a:t> EXECUTIVE, </a:t>
            </a:r>
            <a:r>
              <a:rPr lang="en-ID" sz="2000" dirty="0" err="1">
                <a:solidFill>
                  <a:schemeClr val="bg1"/>
                </a:solidFill>
              </a:rPr>
              <a:t>maka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otomatis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masuk</a:t>
            </a:r>
            <a:r>
              <a:rPr lang="en-ID" sz="2000" dirty="0">
                <a:solidFill>
                  <a:schemeClr val="bg1"/>
                </a:solidFill>
              </a:rPr>
              <a:t> EXECUTIVE (</a:t>
            </a:r>
            <a:r>
              <a:rPr lang="en-ID" sz="2000" dirty="0" err="1">
                <a:solidFill>
                  <a:schemeClr val="bg1"/>
                </a:solidFill>
              </a:rPr>
              <a:t>kecuali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carabayar</a:t>
            </a:r>
            <a:r>
              <a:rPr lang="en-ID" sz="2000" dirty="0">
                <a:solidFill>
                  <a:schemeClr val="bg1"/>
                </a:solidFill>
              </a:rPr>
              <a:t> BPJS)</a:t>
            </a:r>
          </a:p>
          <a:p>
            <a:r>
              <a:rPr lang="en-ID" sz="2400" dirty="0">
                <a:solidFill>
                  <a:schemeClr val="bg1"/>
                </a:solidFill>
              </a:rPr>
              <a:t>REGULER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Kunjungan</a:t>
            </a:r>
            <a:r>
              <a:rPr lang="en-ID" sz="2000" dirty="0">
                <a:solidFill>
                  <a:schemeClr val="bg1"/>
                </a:solidFill>
              </a:rPr>
              <a:t> MCU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Selain</a:t>
            </a:r>
            <a:r>
              <a:rPr lang="en-ID" sz="2000" dirty="0">
                <a:solidFill>
                  <a:schemeClr val="bg1"/>
                </a:solidFill>
              </a:rPr>
              <a:t> 2 </a:t>
            </a:r>
            <a:r>
              <a:rPr lang="en-ID" sz="2000" dirty="0" err="1">
                <a:solidFill>
                  <a:schemeClr val="bg1"/>
                </a:solidFill>
              </a:rPr>
              <a:t>kategori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diatas</a:t>
            </a:r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FASTTRACK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Carabayar</a:t>
            </a:r>
            <a:r>
              <a:rPr lang="en-ID" sz="2000" dirty="0">
                <a:solidFill>
                  <a:schemeClr val="bg1"/>
                </a:solidFill>
              </a:rPr>
              <a:t> BPJS </a:t>
            </a:r>
            <a:r>
              <a:rPr lang="en-ID" sz="2000" dirty="0" err="1">
                <a:solidFill>
                  <a:schemeClr val="bg1"/>
                </a:solidFill>
              </a:rPr>
              <a:t>dengan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Jenis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Pelayanan</a:t>
            </a:r>
            <a:r>
              <a:rPr lang="en-ID" sz="2000" dirty="0">
                <a:solidFill>
                  <a:schemeClr val="bg1"/>
                </a:solidFill>
              </a:rPr>
              <a:t> (Flagging) FASTRACK</a:t>
            </a:r>
          </a:p>
          <a:p>
            <a:pPr lvl="1"/>
            <a:endParaRPr lang="en-ID" sz="2000" dirty="0">
              <a:solidFill>
                <a:schemeClr val="bg1"/>
              </a:solidFill>
            </a:endParaRPr>
          </a:p>
          <a:p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KATEGORI (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pola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dari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TKPK / DTO)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866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381000" y="2369939"/>
            <a:ext cx="17602200" cy="7563962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sz="1600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Dr/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Drg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JKN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Dr/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Drg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JKN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(VK)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SARS-CoV2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(UE)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(UE/IGD)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(VK)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/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Umum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Sp.KJ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Adiksi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Kurang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dari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30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menit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/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Klinik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Tumbuh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Kembang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Thalassaemia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dan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Kasus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DOA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Penyakit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Dalam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Penyakit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Dalam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Jantung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Saraf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Mata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THT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Paru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Gigi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Kebidanan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Kemkes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Fisik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Sp.Okupasi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Kebidanan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(Wanita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Saraf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Pria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Saraf (Wanita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THT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Pria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THT (Wanita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Gigi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Pria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Gigi (Wanita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Kesehatan Jiwa (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Pria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Kesehatan Jiwa (Wanita -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Sekjen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Kurang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dari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30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menit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Adiksi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BIA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Kebidanan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/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/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SARS-CoV2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dan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forensik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klinik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dan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kasus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DOA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Ahli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Keterangan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Saksi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/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Keterangan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Ahli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Ahli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Berita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Acara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/ BAP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THT-BTKL (MCU)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(MCU)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Mata (MCU) # </a:t>
            </a:r>
          </a:p>
          <a:p>
            <a:pPr marL="112713" indent="0">
              <a:buNone/>
            </a:pP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(UE/IGD)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/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Sp.KJ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Adiksi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Konseling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Adiksi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Pemeriksaan&amp;Konsultasi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Kasus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Forensik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Klinik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Anak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Sp.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Syaraf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Okupasi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awal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penanganan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kasus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per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Gigi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Sp.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Jantung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Mata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Paru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THT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/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Konsultasi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Dokter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#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Pemeriksaan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dr.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Spesialis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Penyakit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Dalam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 (MCU) # Bioelectrical Impedance Analysis (BIA </a:t>
            </a:r>
            <a:r>
              <a:rPr lang="en-US" sz="2400" b="1" dirty="0" err="1">
                <a:solidFill>
                  <a:schemeClr val="bg1"/>
                </a:solidFill>
                <a:cs typeface="Calibri" panose="020F0502020204030204" pitchFamily="34" charset="0"/>
              </a:rPr>
              <a:t>gizi</a:t>
            </a:r>
            <a:r>
              <a:rPr lang="en-US" sz="2400" b="1" dirty="0">
                <a:solidFill>
                  <a:schemeClr val="bg1"/>
                </a:solidFill>
                <a:cs typeface="Calibri" panose="020F0502020204030204" pitchFamily="34" charset="0"/>
              </a:rPr>
              <a:t>) (MCU)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RAWAT JALAN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944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sz="3600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6001, double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pemeriksaan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rawatjalan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JKN - Rawat Jalan,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norm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6002, double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visitase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JKN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Visitase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norm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6003,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ambil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tarif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JKN - Tindakan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ibs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norm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6004,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jenis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pelaksana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sama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dibagi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jml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JKN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ibs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kegiatan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jenis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petugas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endParaRPr lang="en-ID" sz="18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6005,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kecuali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anestesi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tindakan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'%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Koreksi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Scoliosis%' maximal 2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dokter</a:t>
            </a:r>
            <a:endParaRPr lang="en-ID" sz="18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6006,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ambil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tarif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ukvi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(514), JKN - Tindakan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ukvi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norm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6007,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operasi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bedah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ambil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tarif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boug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(475), JKN - Tindakan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Boug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norm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6008, double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tindakan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sama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), JKN - Tindakan,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kegiatan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norm –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instalasi</a:t>
            </a:r>
            <a:endParaRPr lang="en-ID" sz="18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6009, Sweeping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Penunjang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JKN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penunjang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kegiatan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norm -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instalasi</a:t>
            </a:r>
            <a:br>
              <a:rPr lang="en-ID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D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7101,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bukan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pemeriksaan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dokter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ALL (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terlampir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7102,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pemeriksaan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ttb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dilakukan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bukan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oleh KSM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Paru</a:t>
            </a:r>
            <a:b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5011, sweeping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Assesment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Gangguan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Tumbuh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Ranap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(1 kali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pendaftaran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), JKN - Tindakan -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Assement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Tumbuh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Kembang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KSM Kesehatan Anak,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no_daftar</a:t>
            </a: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D" sz="2400" dirty="0">
              <a:solidFill>
                <a:schemeClr val="bg1"/>
              </a:solidFill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SWEEPING SISTEM :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9009,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duplikasi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input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dokter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per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layanan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ALL,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namadokter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kegiatan</a:t>
            </a:r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9011,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jenis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pelaksana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dokter</a:t>
            </a:r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9999,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pembatalan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Inputan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Pemeriksaan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/Tindakan</a:t>
            </a:r>
            <a:b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SWEEPING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062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09600" y="2219683"/>
            <a:ext cx="17068800" cy="7904572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Pasang IV Line (Pasang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(UE)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Penggunaan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Oksigen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 15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Menit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 IRNA 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Biaya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Jarum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Biaya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Jarum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(GH) # 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Oxymetri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Continous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Suction Pump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Platinum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Akomodasi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Akomodasi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Ruang Rawat Intensive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Ventilator ( ICU, NICU dan PICU 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Akomodasi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muslim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Perjamuan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Perjamuan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Biaya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Jarum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(GH)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Akomodasi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Akomodasi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High Care Unit / Unit Stroke (HCU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Gawat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Darurat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Kebidanan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, HCU Teratai dan HCU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Anggrek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Infusion Pump # Infusion Pump # Infusion Pump # JAWA BARAT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Cikarang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JAWA TIMUR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Probolinggo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Khusus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muslim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Anak Muslim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muslim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Muslim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muslim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Memandikan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Muslim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Bronze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Gold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Silver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Silver # Pasang IV Line (Pasang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Pasang IV Line (Pasang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Pasang IV Line (Pasang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Pasang IV Line (Pasang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Oxymetri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Pasang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Oxymetri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Ampera # </a:t>
            </a:r>
          </a:p>
          <a:p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Balaraja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Bekasi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Bintaro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Blok A / Blok M # PELAYANAN DALAM KOTA (JABODETABEK) | Bogor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Cawang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UKI /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Jatinegara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Cengkareng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Bandara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Cibubur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PD.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Rangon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Ciganjur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Cilandak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Marinir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Cilangkap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Ciledug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Cinere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Cipete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Cipondoh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Cipulir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Ciputat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Ciracas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Cirendeu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Depok /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Cinangka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Gandaria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Gandul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Grogol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Jagakarsa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Jombang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Jonggol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Kalibata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Keb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Baru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RD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Kebayoran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Lama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Kebon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Jeruk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Kembangan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Pondok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Pinang / Indah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Sawangan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Serpong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Puspitek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Setia Budi # PELAYANAN DALAM KOTA (JABODETABEK) | Tanah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Tanah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Kusir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Tangerang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Tebet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Pancoran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Terogong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Tiga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Raksa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Pembungkus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Sementara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Anak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Pembungkus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Sementara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Pembungkus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Sementara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Penggunaan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Rumah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Duka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(per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Penggunaan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rumah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duka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(Per-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Penitipan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didalam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freezer (3-12 Jam)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Penitipan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diluar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freezer (3-12jam) # Pulse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Oxymeter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Sewa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Inkubator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(per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Syringe Pump # Syringe Pump # Syringe Pump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Refraksi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 R / hm ) # Pasang NGT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Naso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Gastric Tube) # Pasang NGT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Naso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Gastric Tube) # Breakfast 2024 (MCU) # JAWA BARAT | Karawang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Citayam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Pasang NGT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Naso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Gastric Tube)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Biaya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Jarum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(GH)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Administrasi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2024 (MCU)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(MCU)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Pagi # LAMPUNG | Metro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Ulujami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JAWA BARAT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Kuningan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PELAYANAN DALAM KOTA (JABODETABEK) |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Meruyung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Anggrek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Mawar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Kain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Kafan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Perempuan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Kain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Kafan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Laki-Laki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Dewasa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Kain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Kafan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Anak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dibawah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12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tahun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Alat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Pelindung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IFPJ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Infeksius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Jawa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Timur - Kota Batu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Paket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Muslim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0-10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11-20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21-30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31-40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41-50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51-100 KM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Ambulan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Jarak ≥ 100 KM # KPTL - Zona Banten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Tangerang # KPTL - Zona Banten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Banten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Lebak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Banten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Pandeglang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Banten - Kota Tangerang # KPTL - Zona Banten - Kota Tangerang Selatan # KPTL - Zona Banten - Kota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Cilegon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Banten - Kota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Serang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Banten - Pelabuhan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Merak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Zona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Jawa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Barat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Bekasi # KPTL - Zona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Jawa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Barat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Bogor # ……</a:t>
            </a:r>
          </a:p>
          <a:p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Breakfast 2024 (MCU) # Breakfast (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Kemkes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Kantong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Kantong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Kantong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Penggunaan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Kamar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Pendingin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WNI/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Penggunaan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Rumah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Duka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Ruangan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Fortune # KPTL -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Peti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Jenazah</a:t>
            </a:r>
            <a: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</a:t>
            </a:r>
            <a:br>
              <a:rPr lang="en-ID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D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58005" y="3619500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CONTOH DAFTAR PEMERIKSAAN BUKAN DOKTER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0989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sz="3600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5001, sweeping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anestesi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pasang CPAP, NON EXECUTIVE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5002, sweeping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anestesi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Resusitasi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Cairan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NON EXECUTIVE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5003, sweeping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anestesi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Pain Management, NON EXECUTIVE</a:t>
            </a:r>
          </a:p>
          <a:p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5004, sweeping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ksm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anestesi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Pasang Ventilator, NON EXECUTIVE</a:t>
            </a:r>
            <a:br>
              <a:rPr lang="en-ID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ID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D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pasang CPAP  &amp;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Resusitasi</a:t>
            </a:r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Cairan</a:t>
            </a:r>
            <a:endParaRPr lang="en-ID" sz="20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Muhammad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Azhari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Taufik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KIC</a:t>
            </a: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Vera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Irawany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KIC</a:t>
            </a:r>
          </a:p>
          <a:p>
            <a:pPr lvl="1"/>
            <a:r>
              <a:rPr lang="fi-FI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R. Devy Siahaan Sp.An, KIC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v-S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Apriliana Ratnaningrum 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Dimas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Kusnugroho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Bonardo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Pardede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Pain Management  &amp; Pasang Ventilator</a:t>
            </a:r>
          </a:p>
          <a:p>
            <a:pPr lvl="1"/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Muhammad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Azhari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Taufik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KIC</a:t>
            </a: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Vera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Irawany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KIC</a:t>
            </a:r>
          </a:p>
          <a:p>
            <a:pPr lvl="1"/>
            <a:r>
              <a:rPr lang="fi-FI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R. Devy Siahaan Sp.An, KIC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v-S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Apriliana Ratnaningrum 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Dimas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Kusnugroho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Bonardo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Pardede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Gusti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Ngurah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Akwila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Dwi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Yundha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it-IT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Andi Taqwa 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Agatha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Citrawati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Anom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M.Si.Med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Ferawati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v-SE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 Kris Chandra Satria Sp.An</a:t>
            </a:r>
            <a:endParaRPr lang="en-ID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Nella Abdullah </a:t>
            </a:r>
            <a:r>
              <a:rPr lang="en-ID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Sp.An</a:t>
            </a:r>
            <a:r>
              <a:rPr lang="en-ID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(K), MARS</a:t>
            </a:r>
          </a:p>
          <a:p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SWEEPING KSM ANESTESI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39440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REALTIME HASIL LABORATORIUM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Masih </a:t>
            </a:r>
            <a:r>
              <a:rPr lang="en-ID" sz="2400" dirty="0" err="1">
                <a:solidFill>
                  <a:schemeClr val="bg1"/>
                </a:solidFill>
              </a:rPr>
              <a:t>tek-tokan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LIS (</a:t>
            </a:r>
            <a:r>
              <a:rPr lang="en-ID" sz="2400" dirty="0" err="1">
                <a:solidFill>
                  <a:schemeClr val="bg1"/>
                </a:solidFill>
              </a:rPr>
              <a:t>roche</a:t>
            </a:r>
            <a:r>
              <a:rPr lang="en-ID" sz="2400" dirty="0">
                <a:solidFill>
                  <a:schemeClr val="bg1"/>
                </a:solidFill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Target 1 Mei, </a:t>
            </a:r>
            <a:r>
              <a:rPr lang="en-ID" sz="2400" dirty="0" err="1">
                <a:solidFill>
                  <a:schemeClr val="bg1"/>
                </a:solidFill>
              </a:rPr>
              <a:t>Sudah</a:t>
            </a:r>
            <a:r>
              <a:rPr lang="en-ID" sz="2400" dirty="0">
                <a:solidFill>
                  <a:schemeClr val="bg1"/>
                </a:solidFill>
              </a:rPr>
              <a:t> Realtime</a:t>
            </a:r>
          </a:p>
          <a:p>
            <a:pPr marL="112713" indent="0">
              <a:buNone/>
            </a:pPr>
            <a:endParaRPr lang="en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ID" b="1" dirty="0">
                <a:solidFill>
                  <a:schemeClr val="bg1"/>
                </a:solidFill>
                <a:cs typeface="Calibri" panose="020F0502020204030204" pitchFamily="34" charset="0"/>
              </a:rPr>
              <a:t>REALTIME MCU</a:t>
            </a:r>
          </a:p>
          <a:p>
            <a:r>
              <a:rPr lang="en-ID" sz="2000" dirty="0">
                <a:solidFill>
                  <a:schemeClr val="bg1"/>
                </a:solidFill>
              </a:rPr>
              <a:t>Target 1 Mei, </a:t>
            </a:r>
            <a:r>
              <a:rPr lang="en-ID" sz="2000" dirty="0" err="1">
                <a:solidFill>
                  <a:schemeClr val="bg1"/>
                </a:solidFill>
              </a:rPr>
              <a:t>Sudah</a:t>
            </a:r>
            <a:r>
              <a:rPr lang="en-ID" sz="2000" dirty="0">
                <a:solidFill>
                  <a:schemeClr val="bg1"/>
                </a:solidFill>
              </a:rPr>
              <a:t> Realtime </a:t>
            </a:r>
            <a:r>
              <a:rPr lang="en-ID" sz="2000" dirty="0" err="1">
                <a:solidFill>
                  <a:schemeClr val="bg1"/>
                </a:solidFill>
              </a:rPr>
              <a:t>menggunakan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aplikasi</a:t>
            </a:r>
            <a:r>
              <a:rPr lang="en-ID" sz="2000" dirty="0">
                <a:solidFill>
                  <a:schemeClr val="bg1"/>
                </a:solidFill>
              </a:rPr>
              <a:t> SIMRSF</a:t>
            </a:r>
          </a:p>
          <a:p>
            <a:endParaRPr lang="en-ID" sz="2000" dirty="0">
              <a:solidFill>
                <a:schemeClr val="bg1"/>
              </a:solidFill>
            </a:endParaRPr>
          </a:p>
          <a:p>
            <a:pPr marL="112713" indent="0">
              <a:buNone/>
            </a:pPr>
            <a:r>
              <a:rPr lang="en-ID" b="1" dirty="0">
                <a:solidFill>
                  <a:schemeClr val="bg1"/>
                </a:solidFill>
                <a:cs typeface="Calibri" panose="020F0502020204030204" pitchFamily="34" charset="0"/>
              </a:rPr>
              <a:t>REALTIME EXECUTIVE</a:t>
            </a:r>
          </a:p>
          <a:p>
            <a:r>
              <a:rPr lang="en-ID" sz="2000" dirty="0">
                <a:solidFill>
                  <a:schemeClr val="bg1"/>
                </a:solidFill>
              </a:rPr>
              <a:t>Proses </a:t>
            </a:r>
            <a:r>
              <a:rPr lang="en-ID" sz="2000" dirty="0" err="1">
                <a:solidFill>
                  <a:schemeClr val="bg1"/>
                </a:solidFill>
              </a:rPr>
              <a:t>Penggantian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tarif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menggunakan</a:t>
            </a:r>
            <a:r>
              <a:rPr lang="en-ID" sz="2000" dirty="0">
                <a:solidFill>
                  <a:schemeClr val="bg1"/>
                </a:solidFill>
              </a:rPr>
              <a:t> excel </a:t>
            </a:r>
            <a:r>
              <a:rPr lang="en-ID" sz="2000" dirty="0" err="1">
                <a:solidFill>
                  <a:schemeClr val="bg1"/>
                </a:solidFill>
              </a:rPr>
              <a:t>terakhir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tim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tarif</a:t>
            </a:r>
            <a:endParaRPr lang="en-ID" sz="2000" dirty="0">
              <a:solidFill>
                <a:schemeClr val="bg1"/>
              </a:solidFill>
            </a:endParaRPr>
          </a:p>
          <a:p>
            <a:r>
              <a:rPr lang="en-ID" sz="2000" dirty="0">
                <a:solidFill>
                  <a:schemeClr val="bg1"/>
                </a:solidFill>
              </a:rPr>
              <a:t>Target 1 Mei, </a:t>
            </a:r>
            <a:r>
              <a:rPr lang="en-ID" sz="2000" dirty="0" err="1">
                <a:solidFill>
                  <a:schemeClr val="bg1"/>
                </a:solidFill>
              </a:rPr>
              <a:t>Sudah</a:t>
            </a:r>
            <a:r>
              <a:rPr lang="en-ID" sz="2000" dirty="0">
                <a:solidFill>
                  <a:schemeClr val="bg1"/>
                </a:solidFill>
              </a:rPr>
              <a:t> Realtime </a:t>
            </a:r>
            <a:r>
              <a:rPr lang="en-ID" sz="2000" dirty="0" err="1">
                <a:solidFill>
                  <a:schemeClr val="bg1"/>
                </a:solidFill>
              </a:rPr>
              <a:t>pembagian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jasa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sesuai</a:t>
            </a:r>
            <a:r>
              <a:rPr lang="en-ID" sz="2000" dirty="0">
                <a:solidFill>
                  <a:schemeClr val="bg1"/>
                </a:solidFill>
              </a:rPr>
              <a:t> excel </a:t>
            </a:r>
            <a:r>
              <a:rPr lang="en-ID" sz="2000" dirty="0" err="1">
                <a:solidFill>
                  <a:schemeClr val="bg1"/>
                </a:solidFill>
              </a:rPr>
              <a:t>terakhir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tim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tarif</a:t>
            </a:r>
            <a:endParaRPr lang="en-ID" sz="2000" dirty="0">
              <a:solidFill>
                <a:schemeClr val="bg1"/>
              </a:solidFill>
            </a:endParaRPr>
          </a:p>
          <a:p>
            <a:endParaRPr lang="en-ID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D" sz="2000" dirty="0">
              <a:solidFill>
                <a:schemeClr val="bg1"/>
              </a:solidFill>
            </a:endParaRPr>
          </a:p>
          <a:p>
            <a:endParaRPr lang="en-ID" sz="2000" dirty="0">
              <a:solidFill>
                <a:schemeClr val="bg1"/>
              </a:solidFill>
            </a:endParaRPr>
          </a:p>
          <a:p>
            <a:pPr marL="0" indent="0" algn="l">
              <a:buNone/>
            </a:pPr>
            <a:endParaRPr lang="en-ID" sz="2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endParaRPr lang="en-ID" sz="2400" dirty="0">
              <a:solidFill>
                <a:schemeClr val="bg1"/>
              </a:solidFill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FASTTRACK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Ide </a:t>
            </a:r>
            <a:r>
              <a:rPr lang="en-ID" sz="2400" dirty="0" err="1">
                <a:solidFill>
                  <a:schemeClr val="bg1"/>
                </a:solidFill>
              </a:rPr>
              <a:t>dasar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melakukan</a:t>
            </a:r>
            <a:r>
              <a:rPr lang="en-ID" sz="2400" dirty="0">
                <a:solidFill>
                  <a:schemeClr val="bg1"/>
                </a:solidFill>
              </a:rPr>
              <a:t> flagging </a:t>
            </a:r>
            <a:r>
              <a:rPr lang="en-ID" sz="2400" dirty="0" err="1">
                <a:solidFill>
                  <a:schemeClr val="bg1"/>
                </a:solidFill>
              </a:rPr>
              <a:t>pasien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fasttrack</a:t>
            </a:r>
            <a:endParaRPr lang="en-ID" sz="2400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1 :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Flagging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saat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melakukan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pendaftaran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rawat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inap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dengan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pilihan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paket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fastrack</a:t>
            </a:r>
            <a:r>
              <a:rPr lang="en-ID" sz="20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Karena </a:t>
            </a:r>
            <a:r>
              <a:rPr lang="en-ID" sz="2000" dirty="0" err="1">
                <a:solidFill>
                  <a:schemeClr val="bg1"/>
                </a:solidFill>
              </a:rPr>
              <a:t>sudah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paket</a:t>
            </a:r>
            <a:r>
              <a:rPr lang="en-ID" sz="2000" dirty="0">
                <a:solidFill>
                  <a:schemeClr val="bg1"/>
                </a:solidFill>
              </a:rPr>
              <a:t> : </a:t>
            </a:r>
          </a:p>
          <a:p>
            <a:pPr lvl="2"/>
            <a:r>
              <a:rPr lang="en-ID" sz="1600" dirty="0">
                <a:solidFill>
                  <a:schemeClr val="bg1"/>
                </a:solidFill>
              </a:rPr>
              <a:t>obat2an, implant </a:t>
            </a:r>
            <a:r>
              <a:rPr lang="en-ID" sz="1600" dirty="0" err="1">
                <a:solidFill>
                  <a:schemeClr val="bg1"/>
                </a:solidFill>
              </a:rPr>
              <a:t>langsung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terorder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ke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farmasi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sesuai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paket</a:t>
            </a:r>
            <a:r>
              <a:rPr lang="en-ID" sz="1600" dirty="0">
                <a:solidFill>
                  <a:schemeClr val="bg1"/>
                </a:solidFill>
              </a:rPr>
              <a:t>. </a:t>
            </a:r>
          </a:p>
          <a:p>
            <a:pPr marL="914400" lvl="2" indent="0">
              <a:buNone/>
            </a:pPr>
            <a:r>
              <a:rPr lang="en-ID" sz="1600" dirty="0">
                <a:solidFill>
                  <a:schemeClr val="bg1"/>
                </a:solidFill>
              </a:rPr>
              <a:t>     </a:t>
            </a:r>
            <a:r>
              <a:rPr lang="en-ID" sz="1600" dirty="0" err="1">
                <a:solidFill>
                  <a:schemeClr val="bg1"/>
                </a:solidFill>
              </a:rPr>
              <a:t>Atau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bisa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ada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penambahan</a:t>
            </a:r>
            <a:r>
              <a:rPr lang="en-ID" sz="1600" dirty="0">
                <a:solidFill>
                  <a:schemeClr val="bg1"/>
                </a:solidFill>
              </a:rPr>
              <a:t>/</a:t>
            </a:r>
            <a:r>
              <a:rPr lang="en-ID" sz="1600" dirty="0" err="1">
                <a:solidFill>
                  <a:schemeClr val="bg1"/>
                </a:solidFill>
              </a:rPr>
              <a:t>pengurangan</a:t>
            </a:r>
            <a:r>
              <a:rPr lang="en-ID" sz="1600" dirty="0">
                <a:solidFill>
                  <a:schemeClr val="bg1"/>
                </a:solidFill>
              </a:rPr>
              <a:t> ?</a:t>
            </a:r>
          </a:p>
          <a:p>
            <a:pPr lvl="2"/>
            <a:r>
              <a:rPr lang="en-ID" sz="1600" dirty="0">
                <a:solidFill>
                  <a:schemeClr val="bg1"/>
                </a:solidFill>
              </a:rPr>
              <a:t>Order </a:t>
            </a:r>
            <a:r>
              <a:rPr lang="en-ID" sz="1600" dirty="0" err="1">
                <a:solidFill>
                  <a:schemeClr val="bg1"/>
                </a:solidFill>
              </a:rPr>
              <a:t>Laboratorium</a:t>
            </a:r>
            <a:r>
              <a:rPr lang="en-ID" sz="1600" dirty="0">
                <a:solidFill>
                  <a:schemeClr val="bg1"/>
                </a:solidFill>
              </a:rPr>
              <a:t>, </a:t>
            </a:r>
            <a:r>
              <a:rPr lang="en-ID" sz="1600" dirty="0" err="1">
                <a:solidFill>
                  <a:schemeClr val="bg1"/>
                </a:solidFill>
              </a:rPr>
              <a:t>langsung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terorder</a:t>
            </a:r>
            <a:endParaRPr lang="en-ID" sz="1600" dirty="0">
              <a:solidFill>
                <a:schemeClr val="bg1"/>
              </a:solidFill>
            </a:endParaRPr>
          </a:p>
          <a:p>
            <a:pPr lvl="2"/>
            <a:r>
              <a:rPr lang="en-ID" sz="1600" dirty="0">
                <a:solidFill>
                  <a:schemeClr val="bg1"/>
                </a:solidFill>
              </a:rPr>
              <a:t>Order </a:t>
            </a:r>
            <a:r>
              <a:rPr lang="en-ID" sz="1600" dirty="0" err="1">
                <a:solidFill>
                  <a:schemeClr val="bg1"/>
                </a:solidFill>
              </a:rPr>
              <a:t>Radiolog</a:t>
            </a:r>
            <a:r>
              <a:rPr lang="en-ID" sz="1600" dirty="0">
                <a:solidFill>
                  <a:schemeClr val="bg1"/>
                </a:solidFill>
              </a:rPr>
              <a:t>, </a:t>
            </a:r>
            <a:r>
              <a:rPr lang="en-ID" sz="1600" dirty="0" err="1">
                <a:solidFill>
                  <a:schemeClr val="bg1"/>
                </a:solidFill>
              </a:rPr>
              <a:t>langsung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terorder</a:t>
            </a:r>
            <a:r>
              <a:rPr lang="en-ID" sz="1600" dirty="0">
                <a:solidFill>
                  <a:schemeClr val="bg1"/>
                </a:solidFill>
              </a:rPr>
              <a:t>.</a:t>
            </a:r>
          </a:p>
          <a:p>
            <a:pPr lvl="2"/>
            <a:r>
              <a:rPr lang="en-ID" sz="1600" dirty="0" err="1">
                <a:solidFill>
                  <a:schemeClr val="bg1"/>
                </a:solidFill>
              </a:rPr>
              <a:t>Langsung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terorder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ruang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r>
              <a:rPr lang="en-ID" sz="1600" dirty="0">
                <a:solidFill>
                  <a:schemeClr val="bg1"/>
                </a:solidFill>
              </a:rPr>
              <a:t>, yang </a:t>
            </a:r>
            <a:r>
              <a:rPr lang="en-ID" sz="1600" dirty="0" err="1">
                <a:solidFill>
                  <a:schemeClr val="bg1"/>
                </a:solidFill>
              </a:rPr>
              <a:t>akan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diterima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perawat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saat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akan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dilakukan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sehingga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membentuk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kunjungan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ruang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endParaRPr lang="en-ID" sz="1600" dirty="0">
              <a:solidFill>
                <a:schemeClr val="bg1"/>
              </a:solidFill>
            </a:endParaRPr>
          </a:p>
          <a:p>
            <a:pPr lvl="2"/>
            <a:r>
              <a:rPr lang="en-ID" sz="1600" dirty="0" err="1">
                <a:solidFill>
                  <a:schemeClr val="bg1"/>
                </a:solidFill>
              </a:rPr>
              <a:t>Dokter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akan</a:t>
            </a:r>
            <a:r>
              <a:rPr lang="en-ID" sz="1600" dirty="0">
                <a:solidFill>
                  <a:schemeClr val="bg1"/>
                </a:solidFill>
              </a:rPr>
              <a:t> input </a:t>
            </a:r>
            <a:r>
              <a:rPr lang="en-ID" sz="1600" dirty="0" err="1">
                <a:solidFill>
                  <a:schemeClr val="bg1"/>
                </a:solidFill>
              </a:rPr>
              <a:t>Laporan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r>
              <a:rPr lang="en-ID" sz="1600" dirty="0">
                <a:solidFill>
                  <a:schemeClr val="bg1"/>
                </a:solidFill>
              </a:rPr>
              <a:t> &amp; </a:t>
            </a:r>
            <a:r>
              <a:rPr lang="en-ID" sz="1600" dirty="0" err="1">
                <a:solidFill>
                  <a:schemeClr val="bg1"/>
                </a:solidFill>
              </a:rPr>
              <a:t>Validasi</a:t>
            </a:r>
            <a:r>
              <a:rPr lang="en-ID" sz="1600" dirty="0">
                <a:solidFill>
                  <a:schemeClr val="bg1"/>
                </a:solidFill>
              </a:rPr>
              <a:t> Finger </a:t>
            </a:r>
            <a:r>
              <a:rPr lang="en-ID" sz="1600" dirty="0" err="1">
                <a:solidFill>
                  <a:schemeClr val="bg1"/>
                </a:solidFill>
              </a:rPr>
              <a:t>sesuai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dengan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komposisi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dokter</a:t>
            </a:r>
            <a:r>
              <a:rPr lang="en-ID" sz="1600" dirty="0">
                <a:solidFill>
                  <a:schemeClr val="bg1"/>
                </a:solidFill>
              </a:rPr>
              <a:t>. </a:t>
            </a:r>
            <a:r>
              <a:rPr lang="en-ID" sz="1600" dirty="0" err="1">
                <a:solidFill>
                  <a:schemeClr val="bg1"/>
                </a:solidFill>
              </a:rPr>
              <a:t>Secara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Otomatis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Layanan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Operasi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akan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sesuai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dengan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paket</a:t>
            </a:r>
            <a:r>
              <a:rPr lang="en-ID" sz="1600" dirty="0">
                <a:solidFill>
                  <a:schemeClr val="bg1"/>
                </a:solidFill>
              </a:rPr>
              <a:t> Fasttrack.</a:t>
            </a:r>
          </a:p>
          <a:p>
            <a:pPr lvl="2"/>
            <a:r>
              <a:rPr lang="en-ID" sz="1600" dirty="0">
                <a:solidFill>
                  <a:schemeClr val="bg1"/>
                </a:solidFill>
              </a:rPr>
              <a:t>Hanya </a:t>
            </a:r>
            <a:r>
              <a:rPr lang="en-ID" sz="1600" dirty="0" err="1">
                <a:solidFill>
                  <a:schemeClr val="bg1"/>
                </a:solidFill>
              </a:rPr>
              <a:t>dokter</a:t>
            </a:r>
            <a:r>
              <a:rPr lang="en-ID" sz="1600" dirty="0">
                <a:solidFill>
                  <a:schemeClr val="bg1"/>
                </a:solidFill>
              </a:rPr>
              <a:t> yang </a:t>
            </a:r>
            <a:r>
              <a:rPr lang="en-ID" sz="1600" dirty="0" err="1">
                <a:solidFill>
                  <a:schemeClr val="bg1"/>
                </a:solidFill>
              </a:rPr>
              <a:t>tervalidasi</a:t>
            </a:r>
            <a:r>
              <a:rPr lang="en-ID" sz="1600" dirty="0">
                <a:solidFill>
                  <a:schemeClr val="bg1"/>
                </a:solidFill>
              </a:rPr>
              <a:t> finger, yang </a:t>
            </a:r>
            <a:r>
              <a:rPr lang="en-ID" sz="1600" dirty="0" err="1">
                <a:solidFill>
                  <a:schemeClr val="bg1"/>
                </a:solidFill>
              </a:rPr>
              <a:t>keluar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nilai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remun-nya</a:t>
            </a:r>
            <a:endParaRPr lang="en-ID" sz="1600" dirty="0">
              <a:solidFill>
                <a:schemeClr val="bg1"/>
              </a:solidFill>
            </a:endParaRPr>
          </a:p>
          <a:p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2 :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Flagging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dengan</a:t>
            </a:r>
            <a:r>
              <a:rPr lang="en-ID" sz="2000" dirty="0">
                <a:solidFill>
                  <a:schemeClr val="bg1"/>
                </a:solidFill>
              </a:rPr>
              <a:t> status </a:t>
            </a:r>
            <a:r>
              <a:rPr lang="en-ID" sz="2000" dirty="0" err="1">
                <a:solidFill>
                  <a:schemeClr val="bg1"/>
                </a:solidFill>
              </a:rPr>
              <a:t>akhir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pasien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rawat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jalan</a:t>
            </a:r>
            <a:r>
              <a:rPr lang="en-ID" sz="2000" dirty="0">
                <a:solidFill>
                  <a:schemeClr val="bg1"/>
                </a:solidFill>
              </a:rPr>
              <a:t> yang </a:t>
            </a:r>
            <a:r>
              <a:rPr lang="en-ID" sz="2000" dirty="0" err="1">
                <a:solidFill>
                  <a:schemeClr val="bg1"/>
                </a:solidFill>
              </a:rPr>
              <a:t>akan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  <a:r>
              <a:rPr lang="en-ID" sz="2000" dirty="0" err="1">
                <a:solidFill>
                  <a:schemeClr val="bg1"/>
                </a:solidFill>
              </a:rPr>
              <a:t>fasttrack</a:t>
            </a:r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dirty="0" err="1">
                <a:solidFill>
                  <a:schemeClr val="bg1"/>
                </a:solidFill>
              </a:rPr>
              <a:t>Konsul-konsul</a:t>
            </a:r>
            <a:r>
              <a:rPr lang="en-ID" sz="2400" dirty="0">
                <a:solidFill>
                  <a:schemeClr val="bg1"/>
                </a:solidFill>
              </a:rPr>
              <a:t> di </a:t>
            </a:r>
            <a:r>
              <a:rPr lang="en-ID" sz="2400" dirty="0" err="1">
                <a:solidFill>
                  <a:schemeClr val="bg1"/>
                </a:solidFill>
              </a:rPr>
              <a:t>ranap</a:t>
            </a:r>
            <a:r>
              <a:rPr lang="en-ID" sz="2400" dirty="0">
                <a:solidFill>
                  <a:schemeClr val="bg1"/>
                </a:solidFill>
              </a:rPr>
              <a:t> /  </a:t>
            </a:r>
            <a:r>
              <a:rPr lang="en-ID" sz="2400" dirty="0" err="1">
                <a:solidFill>
                  <a:schemeClr val="bg1"/>
                </a:solidFill>
              </a:rPr>
              <a:t>rajal</a:t>
            </a:r>
            <a:r>
              <a:rPr lang="en-ID" sz="2400" dirty="0">
                <a:solidFill>
                  <a:schemeClr val="bg1"/>
                </a:solidFill>
              </a:rPr>
              <a:t> ? </a:t>
            </a:r>
            <a:r>
              <a:rPr lang="en-ID" sz="2400" dirty="0" err="1">
                <a:solidFill>
                  <a:schemeClr val="bg1"/>
                </a:solidFill>
              </a:rPr>
              <a:t>Termasuk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dalam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paket</a:t>
            </a:r>
            <a:r>
              <a:rPr lang="en-ID" sz="2400" dirty="0">
                <a:solidFill>
                  <a:schemeClr val="bg1"/>
                </a:solidFill>
              </a:rPr>
              <a:t> ?</a:t>
            </a:r>
          </a:p>
          <a:p>
            <a:endParaRPr lang="en-ID" sz="2400" dirty="0">
              <a:solidFill>
                <a:schemeClr val="bg1"/>
              </a:solidFill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410200" y="4932944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 PROSES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 TARGET PENYELESAIAN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9712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</TotalTime>
  <Words>2325</Words>
  <Application>Microsoft Office PowerPoint</Application>
  <PresentationFormat>Custom</PresentationFormat>
  <Paragraphs>123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Bahnschrift Condensed</vt:lpstr>
      <vt:lpstr>Open Sans Extra Bold</vt:lpstr>
      <vt:lpstr>Arial</vt:lpstr>
      <vt:lpstr>Calibri</vt:lpstr>
      <vt:lpstr>Roboto</vt:lpstr>
      <vt:lpstr>Franklin Gothic Medium Cond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117</cp:revision>
  <dcterms:created xsi:type="dcterms:W3CDTF">2006-08-16T00:00:00Z</dcterms:created>
  <dcterms:modified xsi:type="dcterms:W3CDTF">2025-04-21T03:11:00Z</dcterms:modified>
  <dc:identifier>DAF27wZCZa4</dc:identifier>
</cp:coreProperties>
</file>

<file path=docProps/thumbnail.jpeg>
</file>